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60" r:id="rId4"/>
    <p:sldId id="276" r:id="rId5"/>
    <p:sldId id="259" r:id="rId6"/>
    <p:sldId id="258" r:id="rId7"/>
    <p:sldId id="261" r:id="rId8"/>
    <p:sldId id="263" r:id="rId9"/>
    <p:sldId id="264" r:id="rId10"/>
    <p:sldId id="277" r:id="rId11"/>
    <p:sldId id="278" r:id="rId12"/>
    <p:sldId id="265" r:id="rId13"/>
    <p:sldId id="266" r:id="rId14"/>
    <p:sldId id="269" r:id="rId15"/>
    <p:sldId id="267" r:id="rId16"/>
    <p:sldId id="268"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00"/>
    <a:srgbClr val="FF0000"/>
    <a:srgbClr val="DDDDDD"/>
    <a:srgbClr val="000000"/>
    <a:srgbClr val="FF3399"/>
    <a:srgbClr val="00FF00"/>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606" autoAdjust="0"/>
    <p:restoredTop sz="86491" autoAdjust="0"/>
  </p:normalViewPr>
  <p:slideViewPr>
    <p:cSldViewPr>
      <p:cViewPr>
        <p:scale>
          <a:sx n="63" d="100"/>
          <a:sy n="63" d="100"/>
        </p:scale>
        <p:origin x="-136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3107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310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107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131077" name="Rectangle 5"/>
          <p:cNvSpPr>
            <a:spLocks noGrp="1" noChangeArrowheads="1"/>
          </p:cNvSpPr>
          <p:nvPr>
            <p:ph type="ftr" sz="quarter" idx="3"/>
          </p:nvPr>
        </p:nvSpPr>
        <p:spPr/>
        <p:txBody>
          <a:bodyPr/>
          <a:lstStyle>
            <a:lvl1pPr>
              <a:defRPr/>
            </a:lvl1pPr>
          </a:lstStyle>
          <a:p>
            <a:endParaRPr lang="en-US"/>
          </a:p>
        </p:txBody>
      </p:sp>
      <p:sp>
        <p:nvSpPr>
          <p:cNvPr id="131078" name="Rectangle 6"/>
          <p:cNvSpPr>
            <a:spLocks noGrp="1" noChangeArrowheads="1"/>
          </p:cNvSpPr>
          <p:nvPr>
            <p:ph type="sldNum" sz="quarter" idx="4"/>
          </p:nvPr>
        </p:nvSpPr>
        <p:spPr/>
        <p:txBody>
          <a:bodyPr/>
          <a:lstStyle>
            <a:lvl1pPr>
              <a:defRPr/>
            </a:lvl1pPr>
          </a:lstStyle>
          <a:p>
            <a:fld id="{7E3FE9F5-D7C7-488D-AD75-B44B66854576}" type="slidenum">
              <a:rPr lang="en-US"/>
              <a:pPr/>
              <a:t>‹#›</a:t>
            </a:fld>
            <a:endParaRPr lang="en-US"/>
          </a:p>
        </p:txBody>
      </p:sp>
      <p:sp>
        <p:nvSpPr>
          <p:cNvPr id="131079" name="Rectangle 7"/>
          <p:cNvSpPr>
            <a:spLocks noGrp="1" noChangeArrowheads="1"/>
          </p:cNvSpPr>
          <p:nvPr>
            <p:ph type="dt" sz="quarter" idx="2"/>
          </p:nvPr>
        </p:nvSpPr>
        <p:spPr/>
        <p:txBody>
          <a:bodyPr/>
          <a:lstStyle>
            <a:lvl1pPr>
              <a:defRPr/>
            </a:lvl1pPr>
          </a:lstStyle>
          <a:p>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dissolve">
                                      <p:cBhvr>
                                        <p:cTn id="7" dur="500"/>
                                        <p:tgtEl>
                                          <p:spTgt spid="131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dissolve">
                                      <p:cBhvr>
                                        <p:cTn id="12" dur="500"/>
                                        <p:tgtEl>
                                          <p:spTgt spid="131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tmplLst>
          <p:tmpl lvl="1">
            <p:tnLst>
              <p:par>
                <p:cTn presetID="9" presetClass="entr" presetSubtype="0" fill="hold" nodeType="clickEffect">
                  <p:stCondLst>
                    <p:cond delay="0"/>
                  </p:stCondLst>
                  <p:childTnLst>
                    <p:set>
                      <p:cBhvr>
                        <p:cTn dur="1" fill="hold">
                          <p:stCondLst>
                            <p:cond delay="0"/>
                          </p:stCondLst>
                        </p:cTn>
                        <p:tgtEl>
                          <p:spTgt spid="131075"/>
                        </p:tgtEl>
                        <p:attrNameLst>
                          <p:attrName>style.visibility</p:attrName>
                        </p:attrNameLst>
                      </p:cBhvr>
                      <p:to>
                        <p:strVal val="visible"/>
                      </p:to>
                    </p:set>
                    <p:animEffect transition="in" filter="dissolve">
                      <p:cBhvr>
                        <p:cTn dur="500"/>
                        <p:tgtEl>
                          <p:spTgt spid="13107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5FFD6E-9C3D-4B27-B594-ABD49D1C625D}" type="slidenum">
              <a:rPr lang="en-US"/>
              <a:pPr/>
              <a:t>‹#›</a:t>
            </a:fld>
            <a:endParaRPr lang="en-US"/>
          </a:p>
        </p:txBody>
      </p:sp>
    </p:spTree>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1C4BFB-487B-4994-8FDD-52DEE6B34F16}" type="slidenum">
              <a:rPr lang="en-US"/>
              <a:pPr/>
              <a:t>‹#›</a:t>
            </a:fld>
            <a:endParaRPr lang="en-US"/>
          </a:p>
        </p:txBody>
      </p:sp>
    </p:spTree>
  </p:cSld>
  <p:clrMapOvr>
    <a:masterClrMapping/>
  </p:clrMapOvr>
  <p:transition>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CE79386-F9BE-493A-8F89-51BC2D849C21}" type="slidenum">
              <a:rPr lang="en-US"/>
              <a:pPr/>
              <a:t>‹#›</a:t>
            </a:fld>
            <a:endParaRPr lang="en-US"/>
          </a:p>
        </p:txBody>
      </p:sp>
    </p:spTree>
  </p:cSld>
  <p:clrMapOvr>
    <a:masterClrMapping/>
  </p:clrMapOvr>
  <p:transition>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A71F1D5-3C9E-47A9-8AA6-4862C3FDF05C}" type="slidenum">
              <a:rPr lang="en-US"/>
              <a:pPr/>
              <a:t>‹#›</a:t>
            </a:fld>
            <a:endParaRPr lang="en-US"/>
          </a:p>
        </p:txBody>
      </p:sp>
    </p:spTree>
  </p:cSld>
  <p:clrMapOvr>
    <a:masterClrMapping/>
  </p:clrMapOvr>
  <p:transition>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5115599-D827-4CC7-B89C-BA82DE3E7F72}" type="slidenum">
              <a:rPr lang="en-US"/>
              <a:pPr/>
              <a:t>‹#›</a:t>
            </a:fld>
            <a:endParaRPr lang="en-US"/>
          </a:p>
        </p:txBody>
      </p:sp>
    </p:spTree>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B1FFBB-6447-4753-9045-38CD8149614C}" type="slidenum">
              <a:rPr lang="en-US"/>
              <a:pPr/>
              <a:t>‹#›</a:t>
            </a:fld>
            <a:endParaRPr lang="en-US"/>
          </a:p>
        </p:txBody>
      </p:sp>
    </p:spTree>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854FB8-F7EE-4DBC-BC6E-D46399376624}" type="slidenum">
              <a:rPr lang="en-US"/>
              <a:pPr/>
              <a:t>‹#›</a:t>
            </a:fld>
            <a:endParaRPr lang="en-US"/>
          </a:p>
        </p:txBody>
      </p:sp>
    </p:spTree>
  </p:cSld>
  <p:clrMapOvr>
    <a:masterClrMapping/>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4B7DF3-538D-4C77-B732-63C79875C6A3}" type="slidenum">
              <a:rPr lang="en-US"/>
              <a:pPr/>
              <a:t>‹#›</a:t>
            </a:fld>
            <a:endParaRPr lang="en-US"/>
          </a:p>
        </p:txBody>
      </p:sp>
    </p:spTree>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F91AEA7-7421-4EF5-9CE1-27F9A7086BB5}" type="slidenum">
              <a:rPr lang="en-US"/>
              <a:pPr/>
              <a:t>‹#›</a:t>
            </a:fld>
            <a:endParaRPr lang="en-US"/>
          </a:p>
        </p:txBody>
      </p:sp>
    </p:spTree>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CDA7F7-99DD-4A87-85F3-FD2EADD4B023}" type="slidenum">
              <a:rPr lang="en-US"/>
              <a:pPr/>
              <a:t>‹#›</a:t>
            </a:fld>
            <a:endParaRPr lang="en-US"/>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5D3742-8EB3-4E28-9369-D86547E5B510}" type="slidenum">
              <a:rPr lang="en-US"/>
              <a:pPr/>
              <a:t>‹#›</a:t>
            </a:fld>
            <a:endParaRPr lang="en-US"/>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06AA17-FFE7-4F57-9868-B9CFC141E95B}" type="slidenum">
              <a:rPr lang="en-US"/>
              <a:pPr/>
              <a:t>‹#›</a:t>
            </a:fld>
            <a:endParaRPr lang="en-US"/>
          </a:p>
        </p:txBody>
      </p:sp>
    </p:spTree>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6F296F-7650-4BE9-A4D8-1DC56FCB1051}" type="slidenum">
              <a:rPr lang="en-US"/>
              <a:pPr/>
              <a:t>‹#›</a:t>
            </a:fld>
            <a:endParaRPr lang="en-US"/>
          </a:p>
        </p:txBody>
      </p:sp>
    </p:spTree>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005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5BD2672B-5EAB-43F6-B493-B66F4A8E8CB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dissolve">
                                      <p:cBhvr>
                                        <p:cTn id="7" dur="500"/>
                                        <p:tgtEl>
                                          <p:spTgt spid="130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dissolve">
                                      <p:cBhvr>
                                        <p:cTn id="12" dur="500"/>
                                        <p:tgtEl>
                                          <p:spTgt spid="13005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0051">
                                            <p:txEl>
                                              <p:pRg st="1" end="1"/>
                                            </p:txEl>
                                          </p:spTgt>
                                        </p:tgtEl>
                                        <p:attrNameLst>
                                          <p:attrName>style.visibility</p:attrName>
                                        </p:attrNameLst>
                                      </p:cBhvr>
                                      <p:to>
                                        <p:strVal val="visible"/>
                                      </p:to>
                                    </p:set>
                                    <p:animEffect transition="in" filter="dissolve">
                                      <p:cBhvr>
                                        <p:cTn id="15" dur="500"/>
                                        <p:tgtEl>
                                          <p:spTgt spid="13005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0051">
                                            <p:txEl>
                                              <p:pRg st="2" end="2"/>
                                            </p:txEl>
                                          </p:spTgt>
                                        </p:tgtEl>
                                        <p:attrNameLst>
                                          <p:attrName>style.visibility</p:attrName>
                                        </p:attrNameLst>
                                      </p:cBhvr>
                                      <p:to>
                                        <p:strVal val="visible"/>
                                      </p:to>
                                    </p:set>
                                    <p:animEffect transition="in" filter="dissolve">
                                      <p:cBhvr>
                                        <p:cTn id="18" dur="500"/>
                                        <p:tgtEl>
                                          <p:spTgt spid="13005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0051">
                                            <p:txEl>
                                              <p:pRg st="3" end="3"/>
                                            </p:txEl>
                                          </p:spTgt>
                                        </p:tgtEl>
                                        <p:attrNameLst>
                                          <p:attrName>style.visibility</p:attrName>
                                        </p:attrNameLst>
                                      </p:cBhvr>
                                      <p:to>
                                        <p:strVal val="visible"/>
                                      </p:to>
                                    </p:set>
                                    <p:animEffect transition="in" filter="dissolve">
                                      <p:cBhvr>
                                        <p:cTn id="21" dur="500"/>
                                        <p:tgtEl>
                                          <p:spTgt spid="13005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0051">
                                            <p:txEl>
                                              <p:pRg st="4" end="4"/>
                                            </p:txEl>
                                          </p:spTgt>
                                        </p:tgtEl>
                                        <p:attrNameLst>
                                          <p:attrName>style.visibility</p:attrName>
                                        </p:attrNameLst>
                                      </p:cBhvr>
                                      <p:to>
                                        <p:strVal val="visible"/>
                                      </p:to>
                                    </p:set>
                                    <p:animEffect transition="in" filter="dissolve">
                                      <p:cBhvr>
                                        <p:cTn id="24"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9" presetClass="entr" presetSubtype="0" fill="hold" nodeType="click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dissolve">
                      <p:cBhvr>
                        <p:cTn dur="500"/>
                        <p:tgtEl>
                          <p:spTgt spid="13005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dissolve">
                      <p:cBhvr>
                        <p:cTn dur="500"/>
                        <p:tgtEl>
                          <p:spTgt spid="13005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dissolve">
                      <p:cBhvr>
                        <p:cTn dur="500"/>
                        <p:tgtEl>
                          <p:spTgt spid="13005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dissolve">
                      <p:cBhvr>
                        <p:cTn dur="500"/>
                        <p:tgtEl>
                          <p:spTgt spid="13005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dissolve">
                      <p:cBhvr>
                        <p:cTn dur="500"/>
                        <p:tgtEl>
                          <p:spTgt spid="130051"/>
                        </p:tgtEl>
                      </p:cBhvr>
                    </p:animEffect>
                  </p:childTnLst>
                </p:cTn>
              </p:par>
            </p:tnLst>
          </p:tmpl>
        </p:tmplLst>
      </p:bldP>
    </p:bld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762000"/>
            <a:ext cx="2443163" cy="952500"/>
          </a:xfrm>
        </p:spPr>
        <p:txBody>
          <a:bodyPr/>
          <a:lstStyle/>
          <a:p>
            <a:r>
              <a:rPr lang="en-US" u="sng">
                <a:solidFill>
                  <a:schemeClr val="tx1"/>
                </a:solidFill>
              </a:rPr>
              <a:t>Bài 5:</a:t>
            </a:r>
          </a:p>
        </p:txBody>
      </p:sp>
      <p:sp>
        <p:nvSpPr>
          <p:cNvPr id="2051" name="Rectangle 3"/>
          <p:cNvSpPr>
            <a:spLocks noGrp="1" noChangeArrowheads="1"/>
          </p:cNvSpPr>
          <p:nvPr>
            <p:ph type="subTitle" idx="1"/>
          </p:nvPr>
        </p:nvSpPr>
        <p:spPr>
          <a:xfrm>
            <a:off x="0" y="2362200"/>
            <a:ext cx="8839200" cy="3048000"/>
          </a:xfrm>
        </p:spPr>
        <p:txBody>
          <a:bodyPr/>
          <a:lstStyle/>
          <a:p>
            <a:r>
              <a:rPr lang="en-US" sz="6000" b="1" i="1">
                <a:solidFill>
                  <a:srgbClr val="FF0066"/>
                </a:solidFill>
                <a:latin typeface="Vogue" pitchFamily="34" charset="0"/>
              </a:rPr>
              <a:t>QUYỀN BÌNH ĐẲNG GIỮA CÁC DÂN TỘC , TÔN GIÁO</a:t>
            </a: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h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40" name="Group 56"/>
          <p:cNvGraphicFramePr>
            <a:graphicFrameLocks noGrp="1"/>
          </p:cNvGraphicFramePr>
          <p:nvPr>
            <p:ph idx="4294967295"/>
          </p:nvPr>
        </p:nvGraphicFramePr>
        <p:xfrm>
          <a:off x="152400" y="2667000"/>
          <a:ext cx="1295400" cy="1600200"/>
        </p:xfrm>
        <a:graphic>
          <a:graphicData uri="http://schemas.openxmlformats.org/drawingml/2006/table">
            <a:tbl>
              <a:tblPr/>
              <a:tblGrid>
                <a:gridCol w="1295400"/>
              </a:tblGrid>
              <a:tr h="1600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t>Quyền bình đẳng</a:t>
                      </a:r>
                      <a:r>
                        <a:rPr kumimoji="0" lang="en-US" sz="2800" b="0" i="0" u="none" strike="noStrike" cap="none" normalizeH="0" baseline="0" smtClean="0">
                          <a:ln>
                            <a:noFill/>
                          </a:ln>
                          <a:solidFill>
                            <a:srgbClr val="99FF99"/>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034" name="Group 50"/>
          <p:cNvGraphicFramePr>
            <a:graphicFrameLocks noGrp="1"/>
          </p:cNvGraphicFramePr>
          <p:nvPr/>
        </p:nvGraphicFramePr>
        <p:xfrm>
          <a:off x="2514600" y="533400"/>
          <a:ext cx="5410200" cy="1905000"/>
        </p:xfrm>
        <a:graphic>
          <a:graphicData uri="http://schemas.openxmlformats.org/drawingml/2006/table">
            <a:tbl>
              <a:tblPr/>
              <a:tblGrid>
                <a:gridCol w="5410200"/>
              </a:tblGrid>
              <a:tr h="1905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Kinh tế :</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Chính sách phát triển của Đảng và nhà nước đối với các dân tộc.</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Nhà nước đầu tư phát triển kinh tế vùng sâu, vùng xa, đồng bào dân tộc.</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Chương trình phát triển kinh tế - xã hội.</a:t>
                      </a:r>
                      <a:r>
                        <a:rPr kumimoji="0" lang="en-US" sz="18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035" name="Group 51"/>
          <p:cNvGraphicFramePr>
            <a:graphicFrameLocks noGrp="1"/>
          </p:cNvGraphicFramePr>
          <p:nvPr/>
        </p:nvGraphicFramePr>
        <p:xfrm>
          <a:off x="2590800" y="2819400"/>
          <a:ext cx="5410200" cy="1447800"/>
        </p:xfrm>
        <a:graphic>
          <a:graphicData uri="http://schemas.openxmlformats.org/drawingml/2006/table">
            <a:tbl>
              <a:tblPr/>
              <a:tblGrid>
                <a:gridCol w="5410200"/>
              </a:tblGrid>
              <a:tr h="1447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Chính trị :</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Tham gia quản lí Nhà nước, xã hội .</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Tham gia bộ máy Nhà nước .</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Góp ý xây dựng đất nước.</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Thực hiện dân chủ trực tiếp, gián tiếp.</a:t>
                      </a:r>
                      <a:r>
                        <a:rPr kumimoji="0" lang="en-US" sz="17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033" name="Group 49"/>
          <p:cNvGraphicFramePr>
            <a:graphicFrameLocks noGrp="1"/>
          </p:cNvGraphicFramePr>
          <p:nvPr/>
        </p:nvGraphicFramePr>
        <p:xfrm>
          <a:off x="2590800" y="4648200"/>
          <a:ext cx="5410200" cy="1422400"/>
        </p:xfrm>
        <a:graphic>
          <a:graphicData uri="http://schemas.openxmlformats.org/drawingml/2006/table">
            <a:tbl>
              <a:tblPr/>
              <a:tblGrid>
                <a:gridCol w="5410200"/>
              </a:tblGrid>
              <a:tr h="1422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Văn hoá - giáo dục :</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Có quyền dùng tiếng nói, chữ viết riêng.</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Giữ gìn, khôi phục, phát huy phong tục tập quán, truyền thống văn hoá .</a:t>
                      </a:r>
                      <a:b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17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 Hưởng thụ nền giáo dục nước nhà.</a:t>
                      </a:r>
                      <a:r>
                        <a:rPr kumimoji="0" lang="en-US" sz="10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36" name="Line 52"/>
          <p:cNvSpPr>
            <a:spLocks noChangeShapeType="1"/>
          </p:cNvSpPr>
          <p:nvPr/>
        </p:nvSpPr>
        <p:spPr bwMode="auto">
          <a:xfrm flipV="1">
            <a:off x="1447800" y="1371600"/>
            <a:ext cx="1066800" cy="1981200"/>
          </a:xfrm>
          <a:prstGeom prst="line">
            <a:avLst/>
          </a:prstGeom>
          <a:noFill/>
          <a:ln w="57150">
            <a:solidFill>
              <a:schemeClr val="tx1"/>
            </a:solidFill>
            <a:round/>
            <a:headEnd/>
            <a:tailEnd type="triangle" w="med" len="med"/>
          </a:ln>
          <a:effectLst/>
        </p:spPr>
        <p:txBody>
          <a:bodyPr/>
          <a:lstStyle/>
          <a:p>
            <a:endParaRPr lang="en-US"/>
          </a:p>
        </p:txBody>
      </p:sp>
      <p:sp>
        <p:nvSpPr>
          <p:cNvPr id="42037" name="Line 53"/>
          <p:cNvSpPr>
            <a:spLocks noChangeShapeType="1"/>
          </p:cNvSpPr>
          <p:nvPr/>
        </p:nvSpPr>
        <p:spPr bwMode="auto">
          <a:xfrm flipV="1">
            <a:off x="1447800" y="3505200"/>
            <a:ext cx="1143000" cy="0"/>
          </a:xfrm>
          <a:prstGeom prst="line">
            <a:avLst/>
          </a:prstGeom>
          <a:noFill/>
          <a:ln w="57150">
            <a:solidFill>
              <a:schemeClr val="tx1"/>
            </a:solidFill>
            <a:round/>
            <a:headEnd/>
            <a:tailEnd type="triangle" w="med" len="med"/>
          </a:ln>
          <a:effectLst/>
        </p:spPr>
        <p:txBody>
          <a:bodyPr/>
          <a:lstStyle/>
          <a:p>
            <a:endParaRPr lang="en-US"/>
          </a:p>
        </p:txBody>
      </p:sp>
      <p:sp>
        <p:nvSpPr>
          <p:cNvPr id="42038" name="Line 54"/>
          <p:cNvSpPr>
            <a:spLocks noChangeShapeType="1"/>
          </p:cNvSpPr>
          <p:nvPr/>
        </p:nvSpPr>
        <p:spPr bwMode="auto">
          <a:xfrm>
            <a:off x="1447800" y="3657600"/>
            <a:ext cx="1143000" cy="16002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2800" b="1" u="sng">
                <a:solidFill>
                  <a:srgbClr val="000000"/>
                </a:solidFill>
                <a:effectLst>
                  <a:outerShdw blurRad="38100" dist="38100" dir="2700000" algn="tl">
                    <a:srgbClr val="FFFFFF"/>
                  </a:outerShdw>
                </a:effectLst>
              </a:rPr>
              <a:t>c. Ý nghĩa quyền bình đẳng giữa các dân tộc</a:t>
            </a:r>
            <a:r>
              <a:rPr lang="en-US"/>
              <a:t> </a:t>
            </a:r>
          </a:p>
        </p:txBody>
      </p:sp>
      <p:sp>
        <p:nvSpPr>
          <p:cNvPr id="50179" name="Rectangle 3"/>
          <p:cNvSpPr>
            <a:spLocks noGrp="1" noChangeArrowheads="1"/>
          </p:cNvSpPr>
          <p:nvPr>
            <p:ph type="body" sz="half" idx="1"/>
          </p:nvPr>
        </p:nvSpPr>
        <p:spPr>
          <a:xfrm>
            <a:off x="685800" y="2663825"/>
            <a:ext cx="7772400" cy="2840038"/>
          </a:xfrm>
        </p:spPr>
        <p:txBody>
          <a:bodyPr/>
          <a:lstStyle/>
          <a:p>
            <a:r>
              <a:rPr lang="en-US" sz="2800">
                <a:solidFill>
                  <a:srgbClr val="00FF00"/>
                </a:solidFill>
              </a:rPr>
              <a:t>Bình đẳng giữa các dân tộc là cơ sở đoàn kết các dân tộc.</a:t>
            </a:r>
          </a:p>
          <a:p>
            <a:r>
              <a:rPr lang="en-US" sz="2800">
                <a:solidFill>
                  <a:srgbClr val="00FF00"/>
                </a:solidFill>
              </a:rPr>
              <a:t>Đoàn kết , tương trợ , giúp đỡ nhau cùng phát triển là sức mạnh toàn diện góp phần xây dựng "dân giàu, nước mạnh , xã hội công bằng, dân chủ, văn minh." </a:t>
            </a:r>
          </a:p>
          <a:p>
            <a:endParaRPr lang="en-US" sz="2800">
              <a:solidFill>
                <a:srgbClr val="00FF00"/>
              </a:solidFill>
            </a:endParaRPr>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92" name="Group 24"/>
          <p:cNvGraphicFramePr>
            <a:graphicFrameLocks noGrp="1"/>
          </p:cNvGraphicFramePr>
          <p:nvPr/>
        </p:nvGraphicFramePr>
        <p:xfrm>
          <a:off x="762000" y="3733800"/>
          <a:ext cx="7772400" cy="2895600"/>
        </p:xfrm>
        <a:graphic>
          <a:graphicData uri="http://schemas.openxmlformats.org/drawingml/2006/table">
            <a:tbl>
              <a:tblPr/>
              <a:tblGrid>
                <a:gridCol w="7772400"/>
              </a:tblGrid>
              <a:tr h="2895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Chủ tịch Hồ Chí Minh nói : " Đồng bào tất cả các dân tộc , không phân biệt lớn nhỏ, phải thương yêu giúp đỡ lẫn nhau , phải đoàn kết chặt chẽ như anh em một nhà để cùng nhau xây dựng Tổ quốc, xây dựng chủ nghĩa xã hội làm cho tất cả các dân tộc được hạnh phúc ấm no ".</a:t>
                      </a:r>
                      <a:b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b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(Cao Bằng, ngày 21-02-1961)</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8393" name="Picture 25" descr="hh"/>
          <p:cNvPicPr>
            <a:picLocks noChangeAspect="1" noChangeArrowheads="1"/>
          </p:cNvPicPr>
          <p:nvPr/>
        </p:nvPicPr>
        <p:blipFill>
          <a:blip r:embed="rId2"/>
          <a:srcRect/>
          <a:stretch>
            <a:fillRect/>
          </a:stretch>
        </p:blipFill>
        <p:spPr bwMode="auto">
          <a:xfrm>
            <a:off x="685800" y="304800"/>
            <a:ext cx="8077200" cy="2809875"/>
          </a:xfrm>
          <a:prstGeom prst="rect">
            <a:avLst/>
          </a:prstGeom>
          <a:noFill/>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0"/>
            <a:ext cx="8382000" cy="1371600"/>
          </a:xfrm>
        </p:spPr>
        <p:txBody>
          <a:bodyPr/>
          <a:lstStyle/>
          <a:p>
            <a:r>
              <a:rPr lang="en-US" sz="2800" b="1" u="sng">
                <a:solidFill>
                  <a:srgbClr val="000000"/>
                </a:solidFill>
                <a:effectLst>
                  <a:outerShdw blurRad="38100" dist="38100" dir="2700000" algn="tl">
                    <a:srgbClr val="FFFFFF"/>
                  </a:outerShdw>
                </a:effectLst>
              </a:rPr>
              <a:t>d. Chính sách của Đảng và pháp luật của Nhà nước về quyền bình đẳng giữa các dân tộc</a:t>
            </a:r>
          </a:p>
        </p:txBody>
      </p:sp>
      <p:graphicFrame>
        <p:nvGraphicFramePr>
          <p:cNvPr id="52237" name="Group 13"/>
          <p:cNvGraphicFramePr>
            <a:graphicFrameLocks noGrp="1"/>
          </p:cNvGraphicFramePr>
          <p:nvPr>
            <p:ph/>
          </p:nvPr>
        </p:nvGraphicFramePr>
        <p:xfrm>
          <a:off x="617538" y="2744788"/>
          <a:ext cx="7823200" cy="2693988"/>
        </p:xfrm>
        <a:graphic>
          <a:graphicData uri="http://schemas.openxmlformats.org/drawingml/2006/table">
            <a:tbl>
              <a:tblPr/>
              <a:tblGrid>
                <a:gridCol w="7823200"/>
              </a:tblGrid>
              <a:tr h="2693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5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t>* Ghi nhận trong Hiến pháp và các văn bản pháp luật về quyền bình đẳng các dân tộc. </a:t>
                      </a:r>
                      <a:br>
                        <a:rPr kumimoji="0" lang="en-US" sz="25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25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t>* Thực hiện chiến lược phát triển kinh tế - xã hội đối với đồng bào dân tộc.</a:t>
                      </a:r>
                      <a:br>
                        <a:rPr kumimoji="0" lang="en-US" sz="25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br>
                      <a:r>
                        <a:rPr kumimoji="0" lang="en-US" sz="2500" b="0" i="0" u="none" strike="noStrike" cap="none" normalizeH="0" baseline="0" smtClean="0">
                          <a:ln>
                            <a:noFill/>
                          </a:ln>
                          <a:solidFill>
                            <a:srgbClr val="00FF00"/>
                          </a:solidFill>
                          <a:effectLst>
                            <a:outerShdw blurRad="38100" dist="38100" dir="2700000" algn="tl">
                              <a:srgbClr val="000000"/>
                            </a:outerShdw>
                          </a:effectLst>
                          <a:latin typeface="Tahoma" pitchFamily="34" charset="0"/>
                        </a:rPr>
                        <a:t>* Nghiêm cấm mọi hành vi kì thị, chia rẽ dân tộc.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2800" b="1"/>
              <a:t>Một số văn bản pháp luật :</a:t>
            </a:r>
            <a:r>
              <a:rPr lang="en-US" b="1"/>
              <a:t/>
            </a:r>
            <a:br>
              <a:rPr lang="en-US" b="1"/>
            </a:br>
            <a:endParaRPr lang="en-US" b="1"/>
          </a:p>
        </p:txBody>
      </p:sp>
      <p:graphicFrame>
        <p:nvGraphicFramePr>
          <p:cNvPr id="54329" name="Group 57"/>
          <p:cNvGraphicFramePr>
            <a:graphicFrameLocks noGrp="1"/>
          </p:cNvGraphicFramePr>
          <p:nvPr>
            <p:ph sz="half" idx="1"/>
          </p:nvPr>
        </p:nvGraphicFramePr>
        <p:xfrm>
          <a:off x="609600" y="1219200"/>
          <a:ext cx="7696200" cy="1615440"/>
        </p:xfrm>
        <a:graphic>
          <a:graphicData uri="http://schemas.openxmlformats.org/drawingml/2006/table">
            <a:tbl>
              <a:tblPr/>
              <a:tblGrid>
                <a:gridCol w="7696200"/>
              </a:tblGrid>
              <a:tr h="1600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Hiến pháp 1992 điều 5 khẳng định: </a:t>
                      </a:r>
                      <a:b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b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Nhà nước CHXHCNVN là nhà nước thống nhất của các </a:t>
                      </a:r>
                      <a:b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b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dân tộc cùng sinh sống trên đất nước Việt Nam. Nhà nước thực hiện chính sách bình đẳng, đoàn kết, tương trợ giữa các dân tộc, nghiêm cấm mọi hành vi kì thị, chia rẽ dân tộc ”.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tr>
            </a:tbl>
          </a:graphicData>
        </a:graphic>
      </p:graphicFrame>
      <p:graphicFrame>
        <p:nvGraphicFramePr>
          <p:cNvPr id="54327" name="Group 55"/>
          <p:cNvGraphicFramePr>
            <a:graphicFrameLocks noGrp="1"/>
          </p:cNvGraphicFramePr>
          <p:nvPr>
            <p:ph sz="quarter" idx="2"/>
          </p:nvPr>
        </p:nvGraphicFramePr>
        <p:xfrm>
          <a:off x="609600" y="3352800"/>
          <a:ext cx="7696200" cy="1212850"/>
        </p:xfrm>
        <a:graphic>
          <a:graphicData uri="http://schemas.openxmlformats.org/drawingml/2006/table">
            <a:tbl>
              <a:tblPr/>
              <a:tblGrid>
                <a:gridCol w="7696200"/>
              </a:tblGrid>
              <a:tr h="1212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Điều 5 Hiến pháp 1992 khẳng định: “ Ngoài sự bình đẳng về quyền lợi, những dân tộc thiểu số được giúp đỡ về mọi phương diện để nhanh chóng tiến kịp tiến độ chung ”.</a:t>
                      </a:r>
                      <a:r>
                        <a:rPr kumimoji="0" lang="en-US"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tr>
            </a:tbl>
          </a:graphicData>
        </a:graphic>
      </p:graphicFrame>
      <p:graphicFrame>
        <p:nvGraphicFramePr>
          <p:cNvPr id="54328" name="Group 56"/>
          <p:cNvGraphicFramePr>
            <a:graphicFrameLocks noGrp="1"/>
          </p:cNvGraphicFramePr>
          <p:nvPr>
            <p:ph sz="quarter" idx="3"/>
          </p:nvPr>
        </p:nvGraphicFramePr>
        <p:xfrm>
          <a:off x="609600" y="4953000"/>
          <a:ext cx="7696200" cy="1447800"/>
        </p:xfrm>
        <a:graphic>
          <a:graphicData uri="http://schemas.openxmlformats.org/drawingml/2006/table">
            <a:tbl>
              <a:tblPr/>
              <a:tblGrid>
                <a:gridCol w="7696200"/>
              </a:tblGrid>
              <a:tr h="1447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Bộ luật Hình sự năm 1999 quy định: “ Người nào gây thù hằn, kì thị, chia rẽ dân tộc, xâm phạm quyền bình đẳng trong cộng đồng các dân tộc Việt Nam bị phạt tù từ 5 năm đến 15 năm .”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tr>
            </a:tbl>
          </a:graphicData>
        </a:graphic>
      </p:graphicFrame>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57200" y="0"/>
            <a:ext cx="6477000" cy="1066800"/>
          </a:xfrm>
        </p:spPr>
        <p:txBody>
          <a:bodyPr/>
          <a:lstStyle/>
          <a:p>
            <a:r>
              <a:rPr lang="en-US">
                <a:solidFill>
                  <a:srgbClr val="000000"/>
                </a:solidFill>
                <a:effectLst>
                  <a:outerShdw blurRad="38100" dist="38100" dir="2700000" algn="tl">
                    <a:srgbClr val="FFFFFF"/>
                  </a:outerShdw>
                </a:effectLst>
              </a:rPr>
              <a:t>Nội dung bài học :</a:t>
            </a:r>
          </a:p>
        </p:txBody>
      </p:sp>
      <p:sp>
        <p:nvSpPr>
          <p:cNvPr id="21509" name="Rectangle 5"/>
          <p:cNvSpPr>
            <a:spLocks noGrp="1" noChangeArrowheads="1"/>
          </p:cNvSpPr>
          <p:nvPr>
            <p:ph type="body" idx="1"/>
          </p:nvPr>
        </p:nvSpPr>
        <p:spPr>
          <a:xfrm>
            <a:off x="457200" y="1905000"/>
            <a:ext cx="8150225" cy="3805238"/>
          </a:xfrm>
        </p:spPr>
        <p:txBody>
          <a:bodyPr/>
          <a:lstStyle/>
          <a:p>
            <a:pPr>
              <a:lnSpc>
                <a:spcPct val="90000"/>
              </a:lnSpc>
            </a:pPr>
            <a:r>
              <a:rPr lang="en-US" sz="3000" b="1">
                <a:solidFill>
                  <a:srgbClr val="99FF99"/>
                </a:solidFill>
              </a:rPr>
              <a:t>Nắm các khái niệm: Dân tộc, tôn giáo, tín ngưỡng.</a:t>
            </a:r>
          </a:p>
          <a:p>
            <a:pPr>
              <a:lnSpc>
                <a:spcPct val="90000"/>
              </a:lnSpc>
            </a:pPr>
            <a:r>
              <a:rPr lang="en-US" sz="3000" b="1">
                <a:solidFill>
                  <a:srgbClr val="99FF99"/>
                </a:solidFill>
              </a:rPr>
              <a:t>Hiểu thế nào là bình đẳng giữa các dân tộc, tôn giáo.Nội dung thể hiện.</a:t>
            </a:r>
          </a:p>
          <a:p>
            <a:pPr>
              <a:lnSpc>
                <a:spcPct val="90000"/>
              </a:lnSpc>
            </a:pPr>
            <a:r>
              <a:rPr lang="en-US" sz="3000" b="1">
                <a:solidFill>
                  <a:srgbClr val="99FF99"/>
                </a:solidFill>
              </a:rPr>
              <a:t>Chính sách của Nhà nước đảm bảo quyền bình đẳng về dân tộc, tôn giáo.</a:t>
            </a:r>
          </a:p>
          <a:p>
            <a:pPr>
              <a:lnSpc>
                <a:spcPct val="90000"/>
              </a:lnSpc>
            </a:pPr>
            <a:r>
              <a:rPr lang="en-US" sz="3000" b="1">
                <a:solidFill>
                  <a:srgbClr val="99FF99"/>
                </a:solidFill>
              </a:rPr>
              <a:t>Ý nghĩa của của việc đảm bảo quyền bình đẳng dân tộc, tôn giáo.</a:t>
            </a:r>
          </a:p>
          <a:p>
            <a:pPr>
              <a:lnSpc>
                <a:spcPct val="90000"/>
              </a:lnSpc>
            </a:pPr>
            <a:endParaRPr lang="en-US" sz="3000" b="1">
              <a:solidFill>
                <a:srgbClr val="99FF99"/>
              </a:solidFill>
            </a:endParaRP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en-US" sz="3200" b="1" u="sng">
                <a:solidFill>
                  <a:srgbClr val="FF0000"/>
                </a:solidFill>
              </a:rPr>
              <a:t>1. Bình đẳng giữa các dân tộc</a:t>
            </a:r>
          </a:p>
        </p:txBody>
      </p:sp>
      <p:sp>
        <p:nvSpPr>
          <p:cNvPr id="26628" name="Rectangle 4"/>
          <p:cNvSpPr>
            <a:spLocks noGrp="1" noChangeArrowheads="1"/>
          </p:cNvSpPr>
          <p:nvPr>
            <p:ph type="body" idx="1"/>
          </p:nvPr>
        </p:nvSpPr>
        <p:spPr>
          <a:xfrm>
            <a:off x="685800" y="3149600"/>
            <a:ext cx="7772400" cy="1868488"/>
          </a:xfrm>
        </p:spPr>
        <p:txBody>
          <a:bodyPr/>
          <a:lstStyle/>
          <a:p>
            <a:pPr algn="ctr">
              <a:buFontTx/>
              <a:buNone/>
            </a:pPr>
            <a:r>
              <a:rPr lang="en-US" sz="2800">
                <a:solidFill>
                  <a:srgbClr val="99FF99"/>
                </a:solidFill>
              </a:rPr>
              <a:t>Ở Việt Nam có bao nhiêu dân tộc? </a:t>
            </a:r>
          </a:p>
          <a:p>
            <a:pPr algn="ctr">
              <a:buFontTx/>
              <a:buNone/>
            </a:pPr>
            <a:endParaRPr lang="en-US" sz="2800">
              <a:solidFill>
                <a:srgbClr val="99FF99"/>
              </a:solidFill>
            </a:endParaRPr>
          </a:p>
          <a:p>
            <a:pPr algn="ctr">
              <a:buFontTx/>
              <a:buNone/>
            </a:pPr>
            <a:r>
              <a:rPr lang="en-US" sz="2800">
                <a:solidFill>
                  <a:srgbClr val="99FF99"/>
                </a:solidFill>
              </a:rPr>
              <a:t>Kể tên một vài dân tộc tiêu biểu?</a:t>
            </a:r>
            <a:br>
              <a:rPr lang="en-US" sz="2800">
                <a:solidFill>
                  <a:srgbClr val="99FF99"/>
                </a:solidFill>
              </a:rPr>
            </a:br>
            <a:endParaRPr lang="en-US" sz="2000">
              <a:solidFill>
                <a:srgbClr val="99FF99"/>
              </a:solidFill>
            </a:endParaRPr>
          </a:p>
          <a:p>
            <a:pPr algn="ctr">
              <a:buFontTx/>
              <a:buNone/>
            </a:pPr>
            <a:endParaRPr lang="en-US" sz="2000"/>
          </a:p>
          <a:p>
            <a:pPr algn="ctr">
              <a:buFontTx/>
              <a:buNone/>
            </a:pPr>
            <a:endParaRPr lang="en-US" sz="2000"/>
          </a:p>
          <a:p>
            <a:pPr algn="ctr">
              <a:buFontTx/>
              <a:buNone/>
            </a:pPr>
            <a:endParaRPr lang="en-US" sz="2000"/>
          </a:p>
          <a:p>
            <a:pPr algn="ctr">
              <a:buFontTx/>
              <a:buNone/>
            </a:pPr>
            <a:endParaRPr lang="en-US" sz="2000"/>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h"/>
          <p:cNvPicPr>
            <a:picLocks noChangeAspect="1" noChangeArrowheads="1"/>
          </p:cNvPicPr>
          <p:nvPr/>
        </p:nvPicPr>
        <p:blipFill>
          <a:blip r:embed="rId2"/>
          <a:srcRect/>
          <a:stretch>
            <a:fillRect/>
          </a:stretch>
        </p:blipFill>
        <p:spPr bwMode="auto">
          <a:xfrm>
            <a:off x="0" y="0"/>
            <a:ext cx="9144000" cy="6838950"/>
          </a:xfrm>
          <a:prstGeom prst="rect">
            <a:avLst/>
          </a:prstGeom>
          <a:noFill/>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28" name="Picture 76" descr="hh"/>
          <p:cNvPicPr>
            <a:picLocks noChangeAspect="1" noChangeArrowheads="1"/>
          </p:cNvPicPr>
          <p:nvPr/>
        </p:nvPicPr>
        <p:blipFill>
          <a:blip r:embed="rId2"/>
          <a:srcRect/>
          <a:stretch>
            <a:fillRect/>
          </a:stretch>
        </p:blipFill>
        <p:spPr bwMode="auto">
          <a:xfrm>
            <a:off x="609600" y="0"/>
            <a:ext cx="7924800" cy="5005388"/>
          </a:xfrm>
          <a:prstGeom prst="rect">
            <a:avLst/>
          </a:prstGeom>
          <a:noFill/>
        </p:spPr>
      </p:pic>
      <p:sp>
        <p:nvSpPr>
          <p:cNvPr id="23629" name="Rectangle 77"/>
          <p:cNvSpPr>
            <a:spLocks noGrp="1" noChangeArrowheads="1"/>
          </p:cNvSpPr>
          <p:nvPr>
            <p:ph type="body" idx="1"/>
          </p:nvPr>
        </p:nvSpPr>
        <p:spPr>
          <a:xfrm>
            <a:off x="835025" y="5091113"/>
            <a:ext cx="7851775" cy="412750"/>
          </a:xfrm>
          <a:noFill/>
        </p:spPr>
        <p:txBody>
          <a:bodyPr/>
          <a:lstStyle/>
          <a:p>
            <a:pPr>
              <a:buFontTx/>
              <a:buNone/>
            </a:pPr>
            <a:r>
              <a:rPr lang="en-US" sz="2000" b="1">
                <a:solidFill>
                  <a:srgbClr val="FF0066"/>
                </a:solidFill>
              </a:rPr>
              <a:t>Người Khơ mú                Người Kinh               Người Thái</a:t>
            </a:r>
          </a:p>
        </p:txBody>
      </p:sp>
      <p:sp>
        <p:nvSpPr>
          <p:cNvPr id="23632" name="AutoShape 80"/>
          <p:cNvSpPr>
            <a:spLocks noChangeArrowheads="1"/>
          </p:cNvSpPr>
          <p:nvPr/>
        </p:nvSpPr>
        <p:spPr bwMode="auto">
          <a:xfrm>
            <a:off x="1219200" y="5638800"/>
            <a:ext cx="7162800" cy="914400"/>
          </a:xfrm>
          <a:prstGeom prst="wedgeRoundRectCallout">
            <a:avLst>
              <a:gd name="adj1" fmla="val -44417"/>
              <a:gd name="adj2" fmla="val 66667"/>
              <a:gd name="adj3" fmla="val 16667"/>
            </a:avLst>
          </a:prstGeom>
          <a:noFill/>
          <a:ln w="57150" cap="sq">
            <a:solidFill>
              <a:schemeClr val="tx1"/>
            </a:solidFill>
            <a:miter lim="800000"/>
            <a:headEnd type="none" w="sm" len="sm"/>
            <a:tailEnd type="none" w="sm" len="sm"/>
          </a:ln>
          <a:effectLst/>
        </p:spPr>
        <p:txBody>
          <a:bodyPr/>
          <a:lstStyle/>
          <a:p>
            <a:pPr algn="ctr"/>
            <a:endParaRPr lang="en-US"/>
          </a:p>
        </p:txBody>
      </p:sp>
      <p:sp>
        <p:nvSpPr>
          <p:cNvPr id="23633" name="Rectangle 81"/>
          <p:cNvSpPr>
            <a:spLocks noChangeArrowheads="1"/>
          </p:cNvSpPr>
          <p:nvPr/>
        </p:nvSpPr>
        <p:spPr bwMode="auto">
          <a:xfrm>
            <a:off x="1981200" y="5715000"/>
            <a:ext cx="5791200" cy="685800"/>
          </a:xfrm>
          <a:prstGeom prst="rect">
            <a:avLst/>
          </a:prstGeom>
          <a:noFill/>
          <a:ln w="9525">
            <a:noFill/>
            <a:miter lim="800000"/>
            <a:headEnd/>
            <a:tailEnd/>
          </a:ln>
          <a:effectLst/>
        </p:spPr>
        <p:txBody>
          <a:bodyPr anchor="ctr"/>
          <a:lstStyle/>
          <a:p>
            <a:pPr algn="ctr" eaLnBrk="1" hangingPunct="1"/>
            <a:r>
              <a:rPr lang="en-US" sz="2500">
                <a:solidFill>
                  <a:srgbClr val="FF6600"/>
                </a:solidFill>
                <a:effectLst>
                  <a:outerShdw blurRad="38100" dist="38100" dir="2700000" algn="tl">
                    <a:srgbClr val="000000"/>
                  </a:outerShdw>
                </a:effectLst>
              </a:rPr>
              <a:t>Các dân tộc này có những điểm nào giống , khác nhau ?</a:t>
            </a: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752600"/>
            <a:ext cx="7162800" cy="1981200"/>
          </a:xfrm>
        </p:spPr>
        <p:txBody>
          <a:bodyPr/>
          <a:lstStyle/>
          <a:p>
            <a:r>
              <a:rPr lang="en-US" sz="4000" dirty="0"/>
              <a:t/>
            </a:r>
            <a:br>
              <a:rPr lang="en-US" sz="4000" dirty="0"/>
            </a:br>
            <a:endParaRPr lang="en-US" sz="4000" dirty="0"/>
          </a:p>
        </p:txBody>
      </p:sp>
      <p:sp>
        <p:nvSpPr>
          <p:cNvPr id="22532" name="Rectangle 4"/>
          <p:cNvSpPr>
            <a:spLocks noChangeArrowheads="1"/>
          </p:cNvSpPr>
          <p:nvPr/>
        </p:nvSpPr>
        <p:spPr bwMode="auto">
          <a:xfrm>
            <a:off x="1143000" y="762000"/>
            <a:ext cx="7696200" cy="2227263"/>
          </a:xfrm>
          <a:prstGeom prst="rect">
            <a:avLst/>
          </a:prstGeom>
          <a:noFill/>
          <a:ln w="9525">
            <a:noFill/>
            <a:miter lim="800000"/>
            <a:headEnd/>
            <a:tailEnd/>
          </a:ln>
          <a:effectLst/>
        </p:spPr>
        <p:txBody>
          <a:bodyPr anchor="ctr">
            <a:spAutoFit/>
          </a:bodyPr>
          <a:lstStyle/>
          <a:p>
            <a:pPr eaLnBrk="1" hangingPunct="1"/>
            <a:r>
              <a:rPr lang="en-US" sz="2800" b="1" dirty="0">
                <a:solidFill>
                  <a:schemeClr val="bg2"/>
                </a:solidFill>
                <a:latin typeface="Comic Sans MS" pitchFamily="66" charset="0"/>
              </a:rPr>
              <a:t>    </a:t>
            </a:r>
            <a:r>
              <a:rPr lang="en-US" sz="2800" b="1" dirty="0" err="1">
                <a:solidFill>
                  <a:schemeClr val="bg2"/>
                </a:solidFill>
                <a:latin typeface="Comic Sans MS" pitchFamily="66" charset="0"/>
              </a:rPr>
              <a:t>Khác</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nhau</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Ngôn</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ngữ</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chữ</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viết</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trang</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phục</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phong</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tục</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tập</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quán</a:t>
            </a:r>
            <a:r>
              <a:rPr lang="en-US" sz="2800" b="1" dirty="0">
                <a:solidFill>
                  <a:schemeClr val="bg2"/>
                </a:solidFill>
                <a:latin typeface="Comic Sans MS" pitchFamily="66" charset="0"/>
              </a:rPr>
              <a:t>.</a:t>
            </a:r>
            <a:br>
              <a:rPr lang="en-US" sz="2800" b="1" dirty="0">
                <a:solidFill>
                  <a:schemeClr val="bg2"/>
                </a:solidFill>
                <a:latin typeface="Comic Sans MS" pitchFamily="66" charset="0"/>
              </a:rPr>
            </a:br>
            <a:r>
              <a:rPr lang="en-US" sz="2800" b="1" dirty="0">
                <a:solidFill>
                  <a:schemeClr val="bg2"/>
                </a:solidFill>
                <a:latin typeface="Comic Sans MS" pitchFamily="66" charset="0"/>
              </a:rPr>
              <a:t/>
            </a:r>
            <a:br>
              <a:rPr lang="en-US" sz="2800" b="1" dirty="0">
                <a:solidFill>
                  <a:schemeClr val="bg2"/>
                </a:solidFill>
                <a:latin typeface="Comic Sans MS" pitchFamily="66" charset="0"/>
              </a:rPr>
            </a:b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Giống</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nhau</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Sống</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cùng</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một</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lãnh</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thổ</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là</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một</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bộ</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phận</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dân</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cư</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của</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một</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quốc</a:t>
            </a:r>
            <a:r>
              <a:rPr lang="en-US" sz="2800" b="1" dirty="0">
                <a:solidFill>
                  <a:schemeClr val="bg2"/>
                </a:solidFill>
                <a:latin typeface="Comic Sans MS" pitchFamily="66" charset="0"/>
              </a:rPr>
              <a:t> </a:t>
            </a:r>
            <a:r>
              <a:rPr lang="en-US" sz="2800" b="1" dirty="0" err="1">
                <a:solidFill>
                  <a:schemeClr val="bg2"/>
                </a:solidFill>
                <a:latin typeface="Comic Sans MS" pitchFamily="66" charset="0"/>
              </a:rPr>
              <a:t>gia</a:t>
            </a:r>
            <a:r>
              <a:rPr lang="en-US" sz="2800" b="1" dirty="0">
                <a:solidFill>
                  <a:schemeClr val="bg2"/>
                </a:solidFill>
                <a:latin typeface="Comic Sans MS" pitchFamily="66" charset="0"/>
              </a:rPr>
              <a:t>.</a:t>
            </a:r>
            <a:r>
              <a:rPr lang="en-US" sz="2500" b="1" dirty="0">
                <a:solidFill>
                  <a:schemeClr val="bg2"/>
                </a:solidFill>
                <a:latin typeface="Comic Sans MS" pitchFamily="66" charset="0"/>
              </a:rPr>
              <a:t> </a:t>
            </a:r>
          </a:p>
        </p:txBody>
      </p:sp>
      <p:sp>
        <p:nvSpPr>
          <p:cNvPr id="22533" name="AutoShape 5"/>
          <p:cNvSpPr>
            <a:spLocks noChangeArrowheads="1"/>
          </p:cNvSpPr>
          <p:nvPr/>
        </p:nvSpPr>
        <p:spPr bwMode="auto">
          <a:xfrm rot="494636">
            <a:off x="3962400" y="3733800"/>
            <a:ext cx="4724400" cy="2667000"/>
          </a:xfrm>
          <a:prstGeom prst="star8">
            <a:avLst>
              <a:gd name="adj" fmla="val 38250"/>
            </a:avLst>
          </a:prstGeom>
          <a:solidFill>
            <a:srgbClr val="FFFF99"/>
          </a:solidFill>
          <a:ln w="28575">
            <a:solidFill>
              <a:schemeClr val="tx1"/>
            </a:solidFill>
            <a:miter lim="800000"/>
            <a:headEnd/>
            <a:tailEnd/>
          </a:ln>
          <a:effectLst/>
        </p:spPr>
        <p:txBody>
          <a:bodyPr wrap="none" anchor="ctr"/>
          <a:lstStyle/>
          <a:p>
            <a:pPr algn="ctr"/>
            <a:r>
              <a:rPr lang="en-US" sz="2800" b="1">
                <a:solidFill>
                  <a:schemeClr val="bg2"/>
                </a:solidFill>
                <a:latin typeface="Comic Sans MS" pitchFamily="66" charset="0"/>
              </a:rPr>
              <a:t>Vậy thế nào là dân tộc?</a:t>
            </a:r>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1" name="Group 23"/>
          <p:cNvGraphicFramePr>
            <a:graphicFrameLocks noGrp="1"/>
          </p:cNvGraphicFramePr>
          <p:nvPr>
            <p:ph idx="4294967295"/>
          </p:nvPr>
        </p:nvGraphicFramePr>
        <p:xfrm>
          <a:off x="609600" y="609600"/>
          <a:ext cx="7391400" cy="1538288"/>
        </p:xfrm>
        <a:graphic>
          <a:graphicData uri="http://schemas.openxmlformats.org/drawingml/2006/table">
            <a:tbl>
              <a:tblPr/>
              <a:tblGrid>
                <a:gridCol w="7391400"/>
              </a:tblGrid>
              <a:tr h="1538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500" b="0" i="0" u="none" strike="noStrike" cap="none" normalizeH="0" baseline="0" smtClean="0">
                          <a:ln>
                            <a:noFill/>
                          </a:ln>
                          <a:solidFill>
                            <a:srgbClr val="FF0066"/>
                          </a:solidFill>
                          <a:effectLst>
                            <a:outerShdw blurRad="38100" dist="38100" dir="2700000" algn="tl">
                              <a:srgbClr val="000000"/>
                            </a:outerShdw>
                          </a:effectLst>
                          <a:latin typeface="Tahoma" pitchFamily="34" charset="0"/>
                        </a:rPr>
                        <a:t>Dân tộc là bộ phận dân cư của một quốc gia, có mối liên hệ chặt chẽ và bền vững, có chung sinh hoạt kinh tế, có ngôn ngữ riêng, có văn hoá riêng.</a:t>
                      </a:r>
                      <a:r>
                        <a:rPr kumimoji="0" lang="en-US" sz="25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7672" name="Rectangle 24"/>
          <p:cNvSpPr>
            <a:spLocks noGrp="1" noChangeArrowheads="1"/>
          </p:cNvSpPr>
          <p:nvPr>
            <p:ph type="body" idx="1"/>
          </p:nvPr>
        </p:nvSpPr>
        <p:spPr>
          <a:xfrm>
            <a:off x="533400" y="2819400"/>
            <a:ext cx="7696200" cy="3657600"/>
          </a:xfrm>
          <a:noFill/>
          <a:ln/>
        </p:spPr>
        <p:txBody>
          <a:bodyPr/>
          <a:lstStyle/>
          <a:p>
            <a:pPr>
              <a:lnSpc>
                <a:spcPct val="90000"/>
              </a:lnSpc>
            </a:pPr>
            <a:r>
              <a:rPr lang="en-US" sz="2800">
                <a:solidFill>
                  <a:srgbClr val="99FF99"/>
                </a:solidFill>
              </a:rPr>
              <a:t>Dân tộc theo nghĩa khác :</a:t>
            </a:r>
            <a:br>
              <a:rPr lang="en-US" sz="2800">
                <a:solidFill>
                  <a:srgbClr val="99FF99"/>
                </a:solidFill>
              </a:rPr>
            </a:br>
            <a:r>
              <a:rPr lang="en-US" sz="2800">
                <a:solidFill>
                  <a:srgbClr val="99FF99"/>
                </a:solidFill>
              </a:rPr>
              <a:t>Cộng đồng người ổn định hợp thành nhân dân một nước, có lãnh thổ quốc gia, có nền kinh tế thống nhất, có quốc ngữ chung và có ý thức về sự thống nhất của mình, gắn bó với nhau bởi quyền lợi chính trị, kinh tế, truyền thống văn hóa và truyền thống đấu tranh trong quá trình dựng nước và giữ nước. </a:t>
            </a: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685800"/>
            <a:ext cx="7696200" cy="685800"/>
          </a:xfrm>
        </p:spPr>
        <p:txBody>
          <a:bodyPr/>
          <a:lstStyle/>
          <a:p>
            <a:r>
              <a:rPr lang="en-US" sz="2800" b="1" u="sng">
                <a:solidFill>
                  <a:srgbClr val="000000"/>
                </a:solidFill>
                <a:effectLst>
                  <a:outerShdw blurRad="38100" dist="38100" dir="2700000" algn="tl">
                    <a:srgbClr val="FFFFFF"/>
                  </a:outerShdw>
                </a:effectLst>
              </a:rPr>
              <a:t>a.Thế nào là bình đẳng giữa các dân tộc?</a:t>
            </a:r>
            <a:r>
              <a:rPr lang="en-US" sz="4000"/>
              <a:t> </a:t>
            </a:r>
          </a:p>
        </p:txBody>
      </p:sp>
      <p:graphicFrame>
        <p:nvGraphicFramePr>
          <p:cNvPr id="36876" name="Group 12"/>
          <p:cNvGraphicFramePr>
            <a:graphicFrameLocks noGrp="1"/>
          </p:cNvGraphicFramePr>
          <p:nvPr>
            <p:ph/>
          </p:nvPr>
        </p:nvGraphicFramePr>
        <p:xfrm>
          <a:off x="304800" y="2438400"/>
          <a:ext cx="8305800" cy="3186113"/>
        </p:xfrm>
        <a:graphic>
          <a:graphicData uri="http://schemas.openxmlformats.org/drawingml/2006/table">
            <a:tbl>
              <a:tblPr/>
              <a:tblGrid>
                <a:gridCol w="8305800"/>
              </a:tblGrid>
              <a:tr h="3186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n-US" sz="2800" b="1" i="0" u="none" strike="noStrike" cap="none" normalizeH="0" baseline="0" smtClean="0">
                          <a:ln>
                            <a:noFill/>
                          </a:ln>
                          <a:solidFill>
                            <a:srgbClr val="00FF00"/>
                          </a:solidFill>
                          <a:effectLst>
                            <a:outerShdw blurRad="38100" dist="38100" dir="2700000" algn="tl">
                              <a:srgbClr val="000000"/>
                            </a:outerShdw>
                          </a:effectLst>
                          <a:latin typeface="Tahoma" pitchFamily="34" charset="0"/>
                        </a:rPr>
                        <a:t>Quyền bình đẳng giữa các dân tộc được hiểu là các dân tộc trong một quốc gia không phân biệt đa số hay thiểu số, trình độ văn hóa, không phân biệt chủng tộc, màu da… đều được Nhà nước và pháp luật tôn trọng, bảo vệ và tạo điều kiện phát triển.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0"/>
            <a:ext cx="8763000" cy="990600"/>
          </a:xfrm>
        </p:spPr>
        <p:txBody>
          <a:bodyPr/>
          <a:lstStyle/>
          <a:p>
            <a:r>
              <a:rPr lang="en-US" sz="2800" b="1" u="sng">
                <a:solidFill>
                  <a:srgbClr val="000000"/>
                </a:solidFill>
                <a:effectLst>
                  <a:outerShdw blurRad="38100" dist="38100" dir="2700000" algn="tl">
                    <a:srgbClr val="FFFFFF"/>
                  </a:outerShdw>
                </a:effectLst>
              </a:rPr>
              <a:t>b. Nội dung quyền bình đẳng giữa các dân tộc</a:t>
            </a:r>
          </a:p>
        </p:txBody>
      </p:sp>
      <p:pic>
        <p:nvPicPr>
          <p:cNvPr id="38916" name="Picture 4" descr="bb"/>
          <p:cNvPicPr>
            <a:picLocks noChangeAspect="1" noChangeArrowheads="1"/>
          </p:cNvPicPr>
          <p:nvPr/>
        </p:nvPicPr>
        <p:blipFill>
          <a:blip r:embed="rId2"/>
          <a:srcRect/>
          <a:stretch>
            <a:fillRect/>
          </a:stretch>
        </p:blipFill>
        <p:spPr bwMode="auto">
          <a:xfrm>
            <a:off x="152400" y="962025"/>
            <a:ext cx="8763000" cy="5895975"/>
          </a:xfrm>
          <a:prstGeom prst="rect">
            <a:avLst/>
          </a:prstGeom>
          <a:noFill/>
        </p:spPr>
      </p:pic>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245</TotalTime>
  <Words>543</Words>
  <Application>Microsoft Office PowerPoint</Application>
  <PresentationFormat>On-screen Show (4:3)</PresentationFormat>
  <Paragraphs>37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Ocean</vt:lpstr>
      <vt:lpstr>Bài 5:</vt:lpstr>
      <vt:lpstr>Nội dung bài học :</vt:lpstr>
      <vt:lpstr>1. Bình đẳng giữa các dân tộc</vt:lpstr>
      <vt:lpstr>Slide 4</vt:lpstr>
      <vt:lpstr>Slide 5</vt:lpstr>
      <vt:lpstr> </vt:lpstr>
      <vt:lpstr>Slide 7</vt:lpstr>
      <vt:lpstr>a.Thế nào là bình đẳng giữa các dân tộc? </vt:lpstr>
      <vt:lpstr>b. Nội dung quyền bình đẳng giữa các dân tộc</vt:lpstr>
      <vt:lpstr>Slide 10</vt:lpstr>
      <vt:lpstr>Slide 11</vt:lpstr>
      <vt:lpstr>Slide 12</vt:lpstr>
      <vt:lpstr>c. Ý nghĩa quyền bình đẳng giữa các dân tộc </vt:lpstr>
      <vt:lpstr>Slide 14</vt:lpstr>
      <vt:lpstr>d. Chính sách của Đảng và pháp luật của Nhà nước về quyền bình đẳng giữa các dân tộc</vt:lpstr>
      <vt:lpstr>Một số văn bản pháp luật :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dc:title>
  <dc:creator>User</dc:creator>
  <cp:lastModifiedBy>COMPUTER</cp:lastModifiedBy>
  <cp:revision>4</cp:revision>
  <dcterms:created xsi:type="dcterms:W3CDTF">2012-11-03T06:56:48Z</dcterms:created>
  <dcterms:modified xsi:type="dcterms:W3CDTF">2021-12-12T09:14:39Z</dcterms:modified>
</cp:coreProperties>
</file>